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62" r:id="rId2"/>
    <p:sldId id="260" r:id="rId3"/>
    <p:sldId id="258" r:id="rId4"/>
    <p:sldId id="259" r:id="rId5"/>
    <p:sldId id="266" r:id="rId6"/>
    <p:sldId id="261" r:id="rId7"/>
    <p:sldId id="257" r:id="rId8"/>
    <p:sldId id="265" r:id="rId9"/>
    <p:sldId id="264" r:id="rId10"/>
    <p:sldId id="263" r:id="rId11"/>
    <p:sldId id="267" r:id="rId12"/>
    <p:sldId id="268" r:id="rId13"/>
    <p:sldId id="269" r:id="rId14"/>
    <p:sldId id="275" r:id="rId15"/>
    <p:sldId id="287" r:id="rId16"/>
    <p:sldId id="288" r:id="rId17"/>
    <p:sldId id="270" r:id="rId18"/>
    <p:sldId id="283" r:id="rId19"/>
    <p:sldId id="284" r:id="rId20"/>
    <p:sldId id="286" r:id="rId21"/>
    <p:sldId id="285" r:id="rId22"/>
    <p:sldId id="271" r:id="rId23"/>
    <p:sldId id="277" r:id="rId24"/>
    <p:sldId id="276" r:id="rId25"/>
    <p:sldId id="281" r:id="rId26"/>
    <p:sldId id="282" r:id="rId27"/>
    <p:sldId id="272" r:id="rId28"/>
    <p:sldId id="278" r:id="rId29"/>
    <p:sldId id="273" r:id="rId30"/>
    <p:sldId id="279" r:id="rId31"/>
    <p:sldId id="274" r:id="rId32"/>
    <p:sldId id="2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254"/>
    <a:srgbClr val="C3B997"/>
    <a:srgbClr val="5398A2"/>
    <a:srgbClr val="64BBC9"/>
    <a:srgbClr val="DBD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621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6"/>
    </p:cViewPr>
  </p:sorterViewPr>
  <p:notesViewPr>
    <p:cSldViewPr snapToGrid="0" snapToObjects="1">
      <p:cViewPr varScale="1">
        <p:scale>
          <a:sx n="139" d="100"/>
          <a:sy n="139" d="100"/>
        </p:scale>
        <p:origin x="40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A2D06-0F60-3742-A679-A50E629163FC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AFB80-FB9D-F145-A578-4166C77F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9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0875" y="3631749"/>
            <a:ext cx="10870250" cy="6844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1" spc="1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60875" y="1805433"/>
            <a:ext cx="10870250" cy="14452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700" b="1" i="0" spc="4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017" y="5792371"/>
            <a:ext cx="2006600" cy="368300"/>
          </a:xfrm>
          <a:prstGeom prst="rect">
            <a:avLst/>
          </a:prstGeom>
        </p:spPr>
      </p:pic>
      <p:sp>
        <p:nvSpPr>
          <p:cNvPr id="18" name="Rectangle 17"/>
          <p:cNvSpPr>
            <a:spLocks noChangeAspect="1"/>
          </p:cNvSpPr>
          <p:nvPr userDrawn="1"/>
        </p:nvSpPr>
        <p:spPr>
          <a:xfrm>
            <a:off x="0" y="5460613"/>
            <a:ext cx="1849039" cy="694944"/>
          </a:xfrm>
          <a:prstGeom prst="rect">
            <a:avLst/>
          </a:prstGeom>
          <a:solidFill>
            <a:srgbClr val="0D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147" y="5604885"/>
            <a:ext cx="1429669" cy="4064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3569617" y="3410146"/>
            <a:ext cx="5052767" cy="0"/>
          </a:xfrm>
          <a:prstGeom prst="line">
            <a:avLst/>
          </a:prstGeom>
          <a:ln w="1905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878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10104034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SLIDE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169" y="6209906"/>
            <a:ext cx="1244600" cy="36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509" y="6260706"/>
            <a:ext cx="1460500" cy="26670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1189277" y="1489436"/>
            <a:ext cx="10104034" cy="411008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63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169" y="6209906"/>
            <a:ext cx="1244600" cy="368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509" y="6260706"/>
            <a:ext cx="1460500" cy="266700"/>
          </a:xfrm>
          <a:prstGeom prst="rect">
            <a:avLst/>
          </a:prstGeom>
        </p:spPr>
      </p:pic>
      <p:sp>
        <p:nvSpPr>
          <p:cNvPr id="1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395167"/>
            <a:ext cx="11515345" cy="20976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10104034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SLIDE HERE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1189277" y="3761295"/>
            <a:ext cx="10104034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3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169" y="6209906"/>
            <a:ext cx="1244600" cy="36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509" y="6260706"/>
            <a:ext cx="1460500" cy="266700"/>
          </a:xfrm>
          <a:prstGeom prst="rect">
            <a:avLst/>
          </a:prstGeom>
        </p:spPr>
      </p:pic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536569"/>
            <a:ext cx="5290513" cy="40629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10104034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SLIDE HERE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429079" y="1536569"/>
            <a:ext cx="4864232" cy="406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1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169" y="6209906"/>
            <a:ext cx="1244600" cy="36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509" y="6260706"/>
            <a:ext cx="1460500" cy="266700"/>
          </a:xfrm>
          <a:prstGeom prst="rect">
            <a:avLst/>
          </a:prstGeom>
        </p:spPr>
      </p:pic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5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56759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436864" y="1357459"/>
            <a:ext cx="3749040" cy="21353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10104034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SLIDE HERE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1189277" y="3761295"/>
            <a:ext cx="10104034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60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1395167"/>
            <a:ext cx="11509247" cy="451543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169" y="6209906"/>
            <a:ext cx="1244600" cy="36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8509" y="6260706"/>
            <a:ext cx="1460500" cy="2667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10104034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OF SLIDE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40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6" y="0"/>
            <a:ext cx="11509247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72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1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6" r:id="rId3"/>
    <p:sldLayoutId id="2147483667" r:id="rId4"/>
    <p:sldLayoutId id="2147483665" r:id="rId5"/>
    <p:sldLayoutId id="2147483668" r:id="rId6"/>
    <p:sldLayoutId id="2147483669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commons.usu.edu/cgi/viewcontent.cgi?article=1770&amp;context=extension_cural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60875" y="4172077"/>
            <a:ext cx="10870250" cy="684409"/>
          </a:xfrm>
        </p:spPr>
        <p:txBody>
          <a:bodyPr/>
          <a:lstStyle/>
          <a:p>
            <a:r>
              <a:rPr lang="en-US" dirty="0" smtClean="0"/>
              <a:t>David D. Frame, </a:t>
            </a:r>
            <a:r>
              <a:rPr lang="en-US" i="0" dirty="0" smtClean="0"/>
              <a:t>DVM, DACPV</a:t>
            </a:r>
          </a:p>
          <a:p>
            <a:r>
              <a:rPr lang="en-US" i="0" dirty="0" smtClean="0"/>
              <a:t>Utah State University Extension Poultry Specialist</a:t>
            </a:r>
            <a:endParaRPr lang="en-US" i="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60875" y="1731008"/>
            <a:ext cx="10870250" cy="1445233"/>
          </a:xfrm>
        </p:spPr>
        <p:txBody>
          <a:bodyPr/>
          <a:lstStyle/>
          <a:p>
            <a:r>
              <a:rPr lang="en-US" dirty="0" smtClean="0"/>
              <a:t>Using Diagnostic Laboratories Effectively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86" y="131494"/>
            <a:ext cx="10104034" cy="677108"/>
          </a:xfrm>
        </p:spPr>
        <p:txBody>
          <a:bodyPr/>
          <a:lstStyle/>
          <a:p>
            <a:pPr algn="ctr"/>
            <a:r>
              <a:rPr lang="en-US" dirty="0" smtClean="0"/>
              <a:t>Game Bird Diagnostic Cases Submitted to the Central Utah Veterinary Diagnostic Laboratory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23" y="2214895"/>
            <a:ext cx="6622995" cy="4643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808" y="2438399"/>
            <a:ext cx="2977457" cy="353290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9704708">
            <a:off x="5840680" y="5005499"/>
            <a:ext cx="4319730" cy="21451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863723" y="3820077"/>
            <a:ext cx="168813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1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Capillaria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732" y="223266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76" y="462494"/>
            <a:ext cx="6611054" cy="577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Ascarids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36" y="2334491"/>
            <a:ext cx="32512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18" y="904018"/>
            <a:ext cx="5123827" cy="506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Botulism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10" y="1260762"/>
            <a:ext cx="5748997" cy="43117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5" y="1260762"/>
            <a:ext cx="5615426" cy="42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2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Coccidiosis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72" y="1139602"/>
            <a:ext cx="6497783" cy="487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2" y="302455"/>
            <a:ext cx="8478129" cy="635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8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Fowl Cholera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01" y="574675"/>
            <a:ext cx="7054007" cy="5290506"/>
          </a:xfrm>
        </p:spPr>
      </p:pic>
    </p:spTree>
    <p:extLst>
      <p:ext uri="{BB962C8B-B14F-4D97-AF65-F5344CB8AC3E}">
        <p14:creationId xmlns:p14="http://schemas.microsoft.com/office/powerpoint/2010/main" val="32462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7" y="200465"/>
            <a:ext cx="8689144" cy="6516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05" y="0"/>
            <a:ext cx="41452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4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1777"/>
            <a:ext cx="8740726" cy="655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Selection of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Select only fresh mortality (recently picked up). Dead no longer than 12 hours – less if hot weather.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Select only representative samples of the problem occurring.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Anticipate sending at least five (5) birds.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Refrigerate but do not freeze.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4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17" y="168811"/>
            <a:ext cx="5596880" cy="65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5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Histomoniasis (Blackhead)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10" y="1139602"/>
            <a:ext cx="6593167" cy="555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7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Poultry Diseases_more\histomoniasis_cec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" y="0"/>
            <a:ext cx="5998061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:\Poultry Diseases_more\histomoniasis_li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62" y="2658794"/>
            <a:ext cx="6009164" cy="418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Histomoniasis (Blackhead)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674054"/>
            <a:ext cx="5802366" cy="435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94" y="1342292"/>
            <a:ext cx="5515707" cy="551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2964" y="462494"/>
            <a:ext cx="10104034" cy="677108"/>
          </a:xfrm>
        </p:spPr>
        <p:txBody>
          <a:bodyPr/>
          <a:lstStyle/>
          <a:p>
            <a:r>
              <a:rPr lang="en-US" dirty="0" err="1" smtClean="0"/>
              <a:t>Haemoproteus</a:t>
            </a:r>
            <a:r>
              <a:rPr lang="en-US" dirty="0" smtClean="0"/>
              <a:t> – Bobwhite Quail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1378526"/>
            <a:ext cx="6793345" cy="5095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81" y="1378526"/>
            <a:ext cx="5237019" cy="39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5278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0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907" y="827444"/>
            <a:ext cx="4198649" cy="677108"/>
          </a:xfrm>
        </p:spPr>
        <p:txBody>
          <a:bodyPr/>
          <a:lstStyle/>
          <a:p>
            <a:pPr algn="ctr"/>
            <a:r>
              <a:rPr lang="en-US" dirty="0" smtClean="0"/>
              <a:t>Vitamin/Mineral</a:t>
            </a:r>
            <a:br>
              <a:rPr lang="en-US" dirty="0" smtClean="0"/>
            </a:br>
            <a:r>
              <a:rPr lang="en-US" dirty="0" smtClean="0"/>
              <a:t>Deficiencies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56" y="629529"/>
            <a:ext cx="6944751" cy="5208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2" y="323381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8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8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514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Avian Tuberculosis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139602"/>
            <a:ext cx="7486649" cy="56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51" y="2831565"/>
            <a:ext cx="7190376" cy="3860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to 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4986" y="1510290"/>
            <a:ext cx="10104034" cy="4110085"/>
          </a:xfrm>
        </p:spPr>
        <p:txBody>
          <a:bodyPr/>
          <a:lstStyle/>
          <a:p>
            <a:r>
              <a:rPr lang="en-US" dirty="0" smtClean="0"/>
              <a:t>Identify a poultry diagnostic laboratory near you.</a:t>
            </a:r>
          </a:p>
          <a:p>
            <a:r>
              <a:rPr lang="en-US" dirty="0" smtClean="0"/>
              <a:t>Distant laboratories may charge additional “out-of-state” fees.</a:t>
            </a:r>
          </a:p>
          <a:p>
            <a:r>
              <a:rPr lang="en-US" dirty="0" smtClean="0"/>
              <a:t>Call before sending anything.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3348" y="3699164"/>
            <a:ext cx="3582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National Animal Health Laboratory Network (NAHLN)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>
          <a:xfrm>
            <a:off x="225083" y="2386368"/>
            <a:ext cx="5053499" cy="764796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0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Ulcerative Enteritis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77" y="1423217"/>
            <a:ext cx="7035222" cy="52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0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18" y="0"/>
            <a:ext cx="9165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Packaging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189277" y="1489436"/>
            <a:ext cx="10104034" cy="4582752"/>
          </a:xfrm>
        </p:spPr>
        <p:txBody>
          <a:bodyPr>
            <a:normAutofit/>
          </a:bodyPr>
          <a:lstStyle/>
          <a:p>
            <a:r>
              <a:rPr lang="en-US" dirty="0" smtClean="0"/>
              <a:t>Double-bag everything.</a:t>
            </a:r>
          </a:p>
          <a:p>
            <a:r>
              <a:rPr lang="en-US" dirty="0" smtClean="0"/>
              <a:t>Use Styrofoam inner container within a cardboard box outer shell.</a:t>
            </a:r>
          </a:p>
          <a:p>
            <a:r>
              <a:rPr lang="en-US" dirty="0" smtClean="0"/>
              <a:t>Use artificial ice to keep specimens cool during transport.</a:t>
            </a:r>
          </a:p>
          <a:p>
            <a:r>
              <a:rPr lang="en-US" dirty="0" smtClean="0"/>
              <a:t>Pack with newspaper or other shock-</a:t>
            </a:r>
            <a:r>
              <a:rPr lang="en-US" dirty="0" err="1" smtClean="0"/>
              <a:t>absorbant</a:t>
            </a:r>
            <a:r>
              <a:rPr lang="en-US" dirty="0" smtClean="0"/>
              <a:t>, moisture-wicking material.</a:t>
            </a:r>
          </a:p>
          <a:p>
            <a:r>
              <a:rPr lang="en-US" dirty="0" smtClean="0"/>
              <a:t>Place submission form in a waterproof </a:t>
            </a:r>
            <a:r>
              <a:rPr lang="en-US" dirty="0" err="1" smtClean="0"/>
              <a:t>ziplock</a:t>
            </a:r>
            <a:r>
              <a:rPr lang="en-US" dirty="0" smtClean="0"/>
              <a:t> bag. Tape to top of Styrofoam inner container.</a:t>
            </a:r>
          </a:p>
          <a:p>
            <a:r>
              <a:rPr lang="en-US" dirty="0" smtClean="0"/>
              <a:t>Attach appropriate outer mailing label – print legibly and use accurate shipping destination address.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Packaging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189277" y="1489436"/>
            <a:ext cx="10104034" cy="561037"/>
          </a:xfrm>
        </p:spPr>
        <p:txBody>
          <a:bodyPr>
            <a:normAutofit/>
          </a:bodyPr>
          <a:lstStyle/>
          <a:p>
            <a:r>
              <a:rPr lang="en-US" dirty="0" smtClean="0"/>
              <a:t>Diagnostic substances designation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89277" y="2348493"/>
            <a:ext cx="5071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Label must </a:t>
            </a:r>
            <a:r>
              <a:rPr lang="en-US" sz="2000" dirty="0"/>
              <a:t>be marked on the outer </a:t>
            </a:r>
            <a:r>
              <a:rPr lang="en-US" sz="2000" dirty="0" smtClean="0"/>
              <a:t>package.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189277" y="302427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Roboto"/>
              </a:rPr>
              <a:t>Minimum label dimensions: 50 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mm </a:t>
            </a:r>
            <a:r>
              <a:rPr lang="en-US" dirty="0" smtClean="0">
                <a:solidFill>
                  <a:srgbClr val="222222"/>
                </a:solidFill>
                <a:latin typeface="Roboto"/>
              </a:rPr>
              <a:t>(2 inches) on 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a side, and the proper shipping name, “Biological Substance, Category B” must be in letters at least 6 </a:t>
            </a:r>
            <a:r>
              <a:rPr lang="en-US" dirty="0" smtClean="0">
                <a:solidFill>
                  <a:srgbClr val="222222"/>
                </a:solidFill>
                <a:latin typeface="Roboto"/>
              </a:rPr>
              <a:t>mm (1/4 inch) 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high).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89277" y="45052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Shipper’s Declaration is NOT required. </a:t>
            </a:r>
            <a:r>
              <a:rPr lang="en-US" dirty="0" smtClean="0"/>
              <a:t>If applicable</a:t>
            </a:r>
            <a:r>
              <a:rPr lang="en-US" dirty="0"/>
              <a:t>, the text “Biological Substance, </a:t>
            </a:r>
            <a:r>
              <a:rPr lang="en-US" dirty="0" smtClean="0"/>
              <a:t>Category B</a:t>
            </a:r>
            <a:r>
              <a:rPr lang="en-US" dirty="0"/>
              <a:t>” and “UN 3373” should be documented on </a:t>
            </a:r>
            <a:r>
              <a:rPr lang="en-US" dirty="0" smtClean="0"/>
              <a:t>the waybill</a:t>
            </a:r>
            <a:r>
              <a:rPr lang="en-US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9277" y="5709194"/>
            <a:ext cx="354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Printable labels can be found online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57" y="801048"/>
            <a:ext cx="4218605" cy="480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When to 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Try to ship on a Monday or Tuesday if possible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dirty="0" smtClean="0"/>
              <a:t>Not on a Friday or weekend.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Ship “overnight” only.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81" y="2878532"/>
            <a:ext cx="5821795" cy="293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0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8363" y="842962"/>
            <a:ext cx="6743700" cy="5057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951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960"/>
            <a:ext cx="3868615" cy="5006443"/>
          </a:xfrm>
        </p:spPr>
      </p:pic>
      <p:sp>
        <p:nvSpPr>
          <p:cNvPr id="5" name="Rectangle 4"/>
          <p:cNvSpPr/>
          <p:nvPr/>
        </p:nvSpPr>
        <p:spPr>
          <a:xfrm>
            <a:off x="1373957" y="515401"/>
            <a:ext cx="10066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http://digitalcommons.usu.edu/cgi/viewcontent.cgi?article=1770&amp;context=extension_curall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97" y="1442173"/>
            <a:ext cx="3757730" cy="4862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89" y="1097280"/>
            <a:ext cx="4272103" cy="55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0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324</Words>
  <Application>Microsoft Office PowerPoint</Application>
  <PresentationFormat>Widescreen</PresentationFormat>
  <Paragraphs>49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Roboto</vt:lpstr>
      <vt:lpstr>Office Theme</vt:lpstr>
      <vt:lpstr>Using Diagnostic Laboratories Effectively </vt:lpstr>
      <vt:lpstr>Selection of Samples</vt:lpstr>
      <vt:lpstr>Where to ship</vt:lpstr>
      <vt:lpstr>Packaging</vt:lpstr>
      <vt:lpstr>Packaging</vt:lpstr>
      <vt:lpstr>When to ship</vt:lpstr>
      <vt:lpstr>PowerPoint Presentation</vt:lpstr>
      <vt:lpstr>PowerPoint Presentation</vt:lpstr>
      <vt:lpstr>PowerPoint Presentation</vt:lpstr>
      <vt:lpstr>Game Bird Diagnostic Cases Submitted to the Central Utah Veterinary Diagnostic Laboratory</vt:lpstr>
      <vt:lpstr>Capillaria</vt:lpstr>
      <vt:lpstr>Ascarids</vt:lpstr>
      <vt:lpstr>Botulism</vt:lpstr>
      <vt:lpstr>Coccidiosis</vt:lpstr>
      <vt:lpstr>PowerPoint Presentation</vt:lpstr>
      <vt:lpstr>PowerPoint Presentation</vt:lpstr>
      <vt:lpstr>Fowl Cholera</vt:lpstr>
      <vt:lpstr>PowerPoint Presentation</vt:lpstr>
      <vt:lpstr>PowerPoint Presentation</vt:lpstr>
      <vt:lpstr>PowerPoint Presentation</vt:lpstr>
      <vt:lpstr>PowerPoint Presentation</vt:lpstr>
      <vt:lpstr>Histomoniasis (Blackhead)</vt:lpstr>
      <vt:lpstr>PowerPoint Presentation</vt:lpstr>
      <vt:lpstr>Histomoniasis (Blackhead)</vt:lpstr>
      <vt:lpstr>Haemoproteus – Bobwhite Quail</vt:lpstr>
      <vt:lpstr>PowerPoint Presentation</vt:lpstr>
      <vt:lpstr>Vitamin/Mineral Deficiencies</vt:lpstr>
      <vt:lpstr>PowerPoint Presentation</vt:lpstr>
      <vt:lpstr>Avian Tuberculosis</vt:lpstr>
      <vt:lpstr>PowerPoint Presentation</vt:lpstr>
      <vt:lpstr>Ulcerative Enteritis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Sarah Pope</cp:lastModifiedBy>
  <cp:revision>106</cp:revision>
  <dcterms:created xsi:type="dcterms:W3CDTF">2016-02-18T23:29:21Z</dcterms:created>
  <dcterms:modified xsi:type="dcterms:W3CDTF">2020-01-29T20:19:21Z</dcterms:modified>
</cp:coreProperties>
</file>